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2.xml" ContentType="application/vnd.openxmlformats-officedocument.drawingml.chart+xml"/>
  <Override PartName="/ppt/notesSlides/notesSlide11.xml" ContentType="application/vnd.openxmlformats-officedocument.presentationml.notesSlide+xml"/>
  <Override PartName="/ppt/charts/chart3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4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86" r:id="rId4"/>
    <p:sldId id="258" r:id="rId5"/>
    <p:sldId id="284" r:id="rId6"/>
    <p:sldId id="285" r:id="rId7"/>
    <p:sldId id="261" r:id="rId8"/>
    <p:sldId id="280" r:id="rId9"/>
    <p:sldId id="262" r:id="rId10"/>
    <p:sldId id="282" r:id="rId11"/>
    <p:sldId id="283" r:id="rId12"/>
    <p:sldId id="271" r:id="rId13"/>
    <p:sldId id="272" r:id="rId14"/>
    <p:sldId id="28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E7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43C53D-4B30-4CD4-8C79-70625916E2BB}" v="32" dt="2026-04-06T05:32:17.6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21" d="100"/>
          <a:sy n="121" d="100"/>
        </p:scale>
        <p:origin x="5022" y="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893246017515136E-2"/>
          <c:y val="0.1253670439632546"/>
          <c:w val="0.89560510381746838"/>
          <c:h val="0.780461983267716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Sheet1!$M$1</c:f>
              <c:strCache>
                <c:ptCount val="1"/>
                <c:pt idx="0">
                  <c:v>2022/23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Real Property Taxes</c:v>
                </c:pt>
                <c:pt idx="1">
                  <c:v>NonProperty Taxes &amp; Fees</c:v>
                </c:pt>
                <c:pt idx="2">
                  <c:v>Departmental Revenue</c:v>
                </c:pt>
                <c:pt idx="3">
                  <c:v>State Funding &amp; Aid</c:v>
                </c:pt>
                <c:pt idx="4">
                  <c:v>Miscellaneous</c:v>
                </c:pt>
              </c:strCache>
            </c:strRef>
          </c:cat>
          <c:val>
            <c:numRef>
              <c:f>Sheet1!$M$2:$M$6</c:f>
              <c:numCache>
                <c:formatCode>0.0%</c:formatCode>
                <c:ptCount val="5"/>
                <c:pt idx="0">
                  <c:v>0.58099999999999996</c:v>
                </c:pt>
                <c:pt idx="1">
                  <c:v>0.14000000000000001</c:v>
                </c:pt>
                <c:pt idx="2">
                  <c:v>0.19</c:v>
                </c:pt>
                <c:pt idx="3">
                  <c:v>8.8999999999999996E-2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8F-4ADE-B807-E7CD50BE5D38}"/>
            </c:ext>
          </c:extLst>
        </c:ser>
        <c:ser>
          <c:idx val="1"/>
          <c:order val="1"/>
          <c:tx>
            <c:strRef>
              <c:f>Sheet1!$N$1</c:f>
              <c:strCache>
                <c:ptCount val="1"/>
                <c:pt idx="0">
                  <c:v>2023/24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Real Property Taxes</c:v>
                </c:pt>
                <c:pt idx="1">
                  <c:v>NonProperty Taxes &amp; Fees</c:v>
                </c:pt>
                <c:pt idx="2">
                  <c:v>Departmental Revenue</c:v>
                </c:pt>
                <c:pt idx="3">
                  <c:v>State Funding &amp; Aid</c:v>
                </c:pt>
                <c:pt idx="4">
                  <c:v>Miscellaneous</c:v>
                </c:pt>
              </c:strCache>
            </c:strRef>
          </c:cat>
          <c:val>
            <c:numRef>
              <c:f>Sheet1!$N$2:$N$6</c:f>
              <c:numCache>
                <c:formatCode>0.0%</c:formatCode>
                <c:ptCount val="5"/>
                <c:pt idx="0">
                  <c:v>0.57499999999999996</c:v>
                </c:pt>
                <c:pt idx="1">
                  <c:v>0.154</c:v>
                </c:pt>
                <c:pt idx="2">
                  <c:v>0.184</c:v>
                </c:pt>
                <c:pt idx="3">
                  <c:v>8.5999999999999993E-2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8F-4ADE-B807-E7CD50BE5D38}"/>
            </c:ext>
          </c:extLst>
        </c:ser>
        <c:ser>
          <c:idx val="2"/>
          <c:order val="2"/>
          <c:tx>
            <c:strRef>
              <c:f>Sheet1!$O$1</c:f>
              <c:strCache>
                <c:ptCount val="1"/>
                <c:pt idx="0">
                  <c:v>2024/25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Real Property Taxes</c:v>
                </c:pt>
                <c:pt idx="1">
                  <c:v>NonProperty Taxes &amp; Fees</c:v>
                </c:pt>
                <c:pt idx="2">
                  <c:v>Departmental Revenue</c:v>
                </c:pt>
                <c:pt idx="3">
                  <c:v>State Funding &amp; Aid</c:v>
                </c:pt>
                <c:pt idx="4">
                  <c:v>Miscellaneous</c:v>
                </c:pt>
              </c:strCache>
            </c:strRef>
          </c:cat>
          <c:val>
            <c:numRef>
              <c:f>Sheet1!$O$2:$O$6</c:f>
              <c:numCache>
                <c:formatCode>0.0%</c:formatCode>
                <c:ptCount val="5"/>
                <c:pt idx="0">
                  <c:v>0.57096810693155386</c:v>
                </c:pt>
                <c:pt idx="1">
                  <c:v>0.16674557305391541</c:v>
                </c:pt>
                <c:pt idx="2">
                  <c:v>0.17843265116528356</c:v>
                </c:pt>
                <c:pt idx="3">
                  <c:v>8.3109268969542141E-2</c:v>
                </c:pt>
                <c:pt idx="4">
                  <c:v>7.4439987970497941E-4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68F-4ADE-B807-E7CD50BE5D38}"/>
            </c:ext>
          </c:extLst>
        </c:ser>
        <c:ser>
          <c:idx val="3"/>
          <c:order val="3"/>
          <c:tx>
            <c:strRef>
              <c:f>Sheet1!$P$1</c:f>
              <c:strCache>
                <c:ptCount val="1"/>
                <c:pt idx="0">
                  <c:v>2025/26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Real Property Taxes</c:v>
                </c:pt>
                <c:pt idx="1">
                  <c:v>NonProperty Taxes &amp; Fees</c:v>
                </c:pt>
                <c:pt idx="2">
                  <c:v>Departmental Revenue</c:v>
                </c:pt>
                <c:pt idx="3">
                  <c:v>State Funding &amp; Aid</c:v>
                </c:pt>
                <c:pt idx="4">
                  <c:v>Miscellaneous</c:v>
                </c:pt>
              </c:strCache>
            </c:strRef>
          </c:cat>
          <c:val>
            <c:numRef>
              <c:f>Sheet1!$P$2:$P$6</c:f>
              <c:numCache>
                <c:formatCode>0.0%</c:formatCode>
                <c:ptCount val="5"/>
                <c:pt idx="0">
                  <c:v>0.57199999999999995</c:v>
                </c:pt>
                <c:pt idx="1">
                  <c:v>0.17899999999999999</c:v>
                </c:pt>
                <c:pt idx="2">
                  <c:v>0.16700000000000001</c:v>
                </c:pt>
                <c:pt idx="3">
                  <c:v>8.2000000000000003E-2</c:v>
                </c:pt>
                <c:pt idx="4">
                  <c:v>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68F-4ADE-B807-E7CD50BE5D38}"/>
            </c:ext>
          </c:extLst>
        </c:ser>
        <c:ser>
          <c:idx val="4"/>
          <c:order val="4"/>
          <c:tx>
            <c:strRef>
              <c:f>Sheet1!$Q$1</c:f>
              <c:strCache>
                <c:ptCount val="1"/>
                <c:pt idx="0">
                  <c:v>2026/27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Real Property Taxes</c:v>
                </c:pt>
                <c:pt idx="1">
                  <c:v>NonProperty Taxes &amp; Fees</c:v>
                </c:pt>
                <c:pt idx="2">
                  <c:v>Departmental Revenue</c:v>
                </c:pt>
                <c:pt idx="3">
                  <c:v>State Funding &amp; Aid</c:v>
                </c:pt>
                <c:pt idx="4">
                  <c:v>Miscellaneous</c:v>
                </c:pt>
              </c:strCache>
            </c:strRef>
          </c:cat>
          <c:val>
            <c:numRef>
              <c:f>Sheet1!$Q$2:$Q$6</c:f>
              <c:numCache>
                <c:formatCode>0.0%</c:formatCode>
                <c:ptCount val="5"/>
                <c:pt idx="0">
                  <c:v>0.55979621661232537</c:v>
                </c:pt>
                <c:pt idx="1">
                  <c:v>0.1849519195066828</c:v>
                </c:pt>
                <c:pt idx="2">
                  <c:v>0.1763348414387578</c:v>
                </c:pt>
                <c:pt idx="3">
                  <c:v>7.8216446989557223E-2</c:v>
                </c:pt>
                <c:pt idx="4">
                  <c:v>7.0057545267682879E-4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F4-4993-B909-0667B2F80D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1235752"/>
        <c:axId val="371236144"/>
      </c:barChart>
      <c:catAx>
        <c:axId val="3712357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sz="1100"/>
            </a:pPr>
            <a:endParaRPr lang="en-US"/>
          </a:p>
        </c:txPr>
        <c:crossAx val="371236144"/>
        <c:crosses val="autoZero"/>
        <c:auto val="1"/>
        <c:lblAlgn val="ctr"/>
        <c:lblOffset val="100"/>
        <c:noMultiLvlLbl val="0"/>
      </c:catAx>
      <c:valAx>
        <c:axId val="371236144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371235752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Sheet1!$M$1</c:f>
              <c:strCache>
                <c:ptCount val="1"/>
                <c:pt idx="0">
                  <c:v>2022/23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Legislative &amp; Executive</c:v>
                </c:pt>
                <c:pt idx="1">
                  <c:v>Admin &amp; Finance</c:v>
                </c:pt>
                <c:pt idx="2">
                  <c:v>Central &amp; Shared Services</c:v>
                </c:pt>
                <c:pt idx="3">
                  <c:v>Public Works</c:v>
                </c:pt>
                <c:pt idx="4">
                  <c:v>Public Safety</c:v>
                </c:pt>
              </c:strCache>
            </c:strRef>
          </c:cat>
          <c:val>
            <c:numRef>
              <c:f>Sheet1!$M$2:$M$6</c:f>
              <c:numCache>
                <c:formatCode>0.0%</c:formatCode>
                <c:ptCount val="5"/>
                <c:pt idx="0">
                  <c:v>6.2E-2</c:v>
                </c:pt>
                <c:pt idx="1">
                  <c:v>7.5999999999999998E-2</c:v>
                </c:pt>
                <c:pt idx="2">
                  <c:v>9.7000000000000003E-2</c:v>
                </c:pt>
                <c:pt idx="3">
                  <c:v>0.36399999999999999</c:v>
                </c:pt>
                <c:pt idx="4">
                  <c:v>0.19900000000000001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9B-4053-B789-736BA60FB1EF}"/>
            </c:ext>
          </c:extLst>
        </c:ser>
        <c:ser>
          <c:idx val="1"/>
          <c:order val="1"/>
          <c:tx>
            <c:strRef>
              <c:f>Sheet1!$N$1</c:f>
              <c:strCache>
                <c:ptCount val="1"/>
                <c:pt idx="0">
                  <c:v>2023/24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Legislative &amp; Executive</c:v>
                </c:pt>
                <c:pt idx="1">
                  <c:v>Admin &amp; Finance</c:v>
                </c:pt>
                <c:pt idx="2">
                  <c:v>Central &amp; Shared Services</c:v>
                </c:pt>
                <c:pt idx="3">
                  <c:v>Public Works</c:v>
                </c:pt>
                <c:pt idx="4">
                  <c:v>Public Safety</c:v>
                </c:pt>
              </c:strCache>
            </c:strRef>
          </c:cat>
          <c:val>
            <c:numRef>
              <c:f>Sheet1!$N$2:$N$6</c:f>
              <c:numCache>
                <c:formatCode>0.0%</c:formatCode>
                <c:ptCount val="5"/>
                <c:pt idx="0">
                  <c:v>5.7512809378296038E-2</c:v>
                </c:pt>
                <c:pt idx="1">
                  <c:v>7.3485320299124204E-2</c:v>
                </c:pt>
                <c:pt idx="2">
                  <c:v>0.10098179321072909</c:v>
                </c:pt>
                <c:pt idx="3">
                  <c:v>0.36112694260790534</c:v>
                </c:pt>
                <c:pt idx="4">
                  <c:v>0.1948935233895123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9B-4053-B789-736BA60FB1EF}"/>
            </c:ext>
          </c:extLst>
        </c:ser>
        <c:ser>
          <c:idx val="2"/>
          <c:order val="2"/>
          <c:tx>
            <c:strRef>
              <c:f>Sheet1!$O$1</c:f>
              <c:strCache>
                <c:ptCount val="1"/>
                <c:pt idx="0">
                  <c:v>2024/25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Legislative &amp; Executive</c:v>
                </c:pt>
                <c:pt idx="1">
                  <c:v>Admin &amp; Finance</c:v>
                </c:pt>
                <c:pt idx="2">
                  <c:v>Central &amp; Shared Services</c:v>
                </c:pt>
                <c:pt idx="3">
                  <c:v>Public Works</c:v>
                </c:pt>
                <c:pt idx="4">
                  <c:v>Public Safety</c:v>
                </c:pt>
              </c:strCache>
            </c:strRef>
          </c:cat>
          <c:val>
            <c:numRef>
              <c:f>Sheet1!$O$2:$O$6</c:f>
              <c:numCache>
                <c:formatCode>0.0%</c:formatCode>
                <c:ptCount val="5"/>
                <c:pt idx="0">
                  <c:v>5.5722467455289644E-2</c:v>
                </c:pt>
                <c:pt idx="1">
                  <c:v>7.8814894665830609E-2</c:v>
                </c:pt>
                <c:pt idx="2">
                  <c:v>9.7838285880799264E-2</c:v>
                </c:pt>
                <c:pt idx="3">
                  <c:v>0.37191507348065411</c:v>
                </c:pt>
                <c:pt idx="4">
                  <c:v>0.19147146927572839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29B-4053-B789-736BA60FB1EF}"/>
            </c:ext>
          </c:extLst>
        </c:ser>
        <c:ser>
          <c:idx val="3"/>
          <c:order val="3"/>
          <c:tx>
            <c:strRef>
              <c:f>Sheet1!$P$1</c:f>
              <c:strCache>
                <c:ptCount val="1"/>
                <c:pt idx="0">
                  <c:v>2025/26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Legislative &amp; Executive</c:v>
                </c:pt>
                <c:pt idx="1">
                  <c:v>Admin &amp; Finance</c:v>
                </c:pt>
                <c:pt idx="2">
                  <c:v>Central &amp; Shared Services</c:v>
                </c:pt>
                <c:pt idx="3">
                  <c:v>Public Works</c:v>
                </c:pt>
                <c:pt idx="4">
                  <c:v>Public Safety</c:v>
                </c:pt>
              </c:strCache>
            </c:strRef>
          </c:cat>
          <c:val>
            <c:numRef>
              <c:f>Sheet1!$P$2:$P$6</c:f>
              <c:numCache>
                <c:formatCode>0.0%</c:formatCode>
                <c:ptCount val="5"/>
                <c:pt idx="0">
                  <c:v>5.5E-2</c:v>
                </c:pt>
                <c:pt idx="1">
                  <c:v>7.8E-2</c:v>
                </c:pt>
                <c:pt idx="2">
                  <c:v>0.10299999999999999</c:v>
                </c:pt>
                <c:pt idx="3">
                  <c:v>0.36099999999999999</c:v>
                </c:pt>
                <c:pt idx="4">
                  <c:v>0.19700000000000001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CD-4A25-9077-EB1545049110}"/>
            </c:ext>
          </c:extLst>
        </c:ser>
        <c:ser>
          <c:idx val="4"/>
          <c:order val="4"/>
          <c:tx>
            <c:strRef>
              <c:f>Sheet1!$Q$1</c:f>
              <c:strCache>
                <c:ptCount val="1"/>
                <c:pt idx="0">
                  <c:v>2026/27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Legislative &amp; Executive</c:v>
                </c:pt>
                <c:pt idx="1">
                  <c:v>Admin &amp; Finance</c:v>
                </c:pt>
                <c:pt idx="2">
                  <c:v>Central &amp; Shared Services</c:v>
                </c:pt>
                <c:pt idx="3">
                  <c:v>Public Works</c:v>
                </c:pt>
                <c:pt idx="4">
                  <c:v>Public Safety</c:v>
                </c:pt>
              </c:strCache>
            </c:strRef>
          </c:cat>
          <c:val>
            <c:numRef>
              <c:f>Sheet1!$Q$2:$Q$6</c:f>
              <c:numCache>
                <c:formatCode>0.0%</c:formatCode>
                <c:ptCount val="5"/>
                <c:pt idx="0">
                  <c:v>5.8880712724585844E-2</c:v>
                </c:pt>
                <c:pt idx="1">
                  <c:v>8.3105573378325762E-2</c:v>
                </c:pt>
                <c:pt idx="2">
                  <c:v>0.10987019590876328</c:v>
                </c:pt>
                <c:pt idx="3">
                  <c:v>0.34600006446406112</c:v>
                </c:pt>
                <c:pt idx="4">
                  <c:v>0.19318336932576746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29-4D56-B040-D3D78E7FBE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1236928"/>
        <c:axId val="371237320"/>
      </c:barChart>
      <c:catAx>
        <c:axId val="371236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371237320"/>
        <c:crosses val="autoZero"/>
        <c:auto val="1"/>
        <c:lblAlgn val="ctr"/>
        <c:lblOffset val="100"/>
        <c:noMultiLvlLbl val="0"/>
      </c:catAx>
      <c:valAx>
        <c:axId val="371237320"/>
        <c:scaling>
          <c:orientation val="minMax"/>
          <c:max val="0.6000000000000002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371236928"/>
        <c:crosses val="autoZero"/>
        <c:crossBetween val="between"/>
        <c:majorUnit val="0.1"/>
      </c:valAx>
    </c:plotArea>
    <c:legend>
      <c:legendPos val="t"/>
      <c:overlay val="0"/>
    </c:legend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Sheet1!$M$1</c:f>
              <c:strCache>
                <c:ptCount val="1"/>
                <c:pt idx="0">
                  <c:v>2022/23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Planning &amp; Zoning</c:v>
                </c:pt>
                <c:pt idx="1">
                  <c:v>Judicial</c:v>
                </c:pt>
                <c:pt idx="2">
                  <c:v>Other Services</c:v>
                </c:pt>
                <c:pt idx="3">
                  <c:v>Employee Benefits</c:v>
                </c:pt>
                <c:pt idx="4">
                  <c:v>Debt Service</c:v>
                </c:pt>
              </c:strCache>
            </c:strRef>
          </c:cat>
          <c:val>
            <c:numRef>
              <c:f>Sheet1!$M$2:$M$6</c:f>
              <c:numCache>
                <c:formatCode>0.0%</c:formatCode>
                <c:ptCount val="5"/>
                <c:pt idx="0">
                  <c:v>4.4999999999999998E-2</c:v>
                </c:pt>
                <c:pt idx="1">
                  <c:v>5.7000000000000002E-2</c:v>
                </c:pt>
                <c:pt idx="2">
                  <c:v>1.2999999999999999E-2</c:v>
                </c:pt>
                <c:pt idx="3">
                  <c:v>8.8999999999999996E-2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D6-4C61-9116-26B88976D2BF}"/>
            </c:ext>
          </c:extLst>
        </c:ser>
        <c:ser>
          <c:idx val="1"/>
          <c:order val="1"/>
          <c:tx>
            <c:strRef>
              <c:f>Sheet1!$N$1</c:f>
              <c:strCache>
                <c:ptCount val="1"/>
                <c:pt idx="0">
                  <c:v>2023/24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Planning &amp; Zoning</c:v>
                </c:pt>
                <c:pt idx="1">
                  <c:v>Judicial</c:v>
                </c:pt>
                <c:pt idx="2">
                  <c:v>Other Services</c:v>
                </c:pt>
                <c:pt idx="3">
                  <c:v>Employee Benefits</c:v>
                </c:pt>
                <c:pt idx="4">
                  <c:v>Debt Service</c:v>
                </c:pt>
              </c:strCache>
            </c:strRef>
          </c:cat>
          <c:val>
            <c:numRef>
              <c:f>Sheet1!$N$2:$N$6</c:f>
              <c:numCache>
                <c:formatCode>0.0%</c:formatCode>
                <c:ptCount val="5"/>
                <c:pt idx="0">
                  <c:v>4.4338363509081713E-2</c:v>
                </c:pt>
                <c:pt idx="1">
                  <c:v>5.6710305061389583E-2</c:v>
                </c:pt>
                <c:pt idx="2">
                  <c:v>1.4913205222511647E-2</c:v>
                </c:pt>
                <c:pt idx="3">
                  <c:v>9.6037737321450156E-2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D6-4C61-9116-26B88976D2BF}"/>
            </c:ext>
          </c:extLst>
        </c:ser>
        <c:ser>
          <c:idx val="2"/>
          <c:order val="2"/>
          <c:tx>
            <c:strRef>
              <c:f>Sheet1!$O$1</c:f>
              <c:strCache>
                <c:ptCount val="1"/>
                <c:pt idx="0">
                  <c:v>2024/25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Planning &amp; Zoning</c:v>
                </c:pt>
                <c:pt idx="1">
                  <c:v>Judicial</c:v>
                </c:pt>
                <c:pt idx="2">
                  <c:v>Other Services</c:v>
                </c:pt>
                <c:pt idx="3">
                  <c:v>Employee Benefits</c:v>
                </c:pt>
                <c:pt idx="4">
                  <c:v>Debt Service</c:v>
                </c:pt>
              </c:strCache>
            </c:strRef>
          </c:cat>
          <c:val>
            <c:numRef>
              <c:f>Sheet1!$O$2:$O$6</c:f>
              <c:numCache>
                <c:formatCode>0.0%</c:formatCode>
                <c:ptCount val="5"/>
                <c:pt idx="0">
                  <c:v>4.3930038296146952E-2</c:v>
                </c:pt>
                <c:pt idx="1">
                  <c:v>5.5909072927698054E-2</c:v>
                </c:pt>
                <c:pt idx="2">
                  <c:v>1.7299882337863181E-2</c:v>
                </c:pt>
                <c:pt idx="3">
                  <c:v>8.7098815679989783E-2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AD6-4C61-9116-26B88976D2BF}"/>
            </c:ext>
          </c:extLst>
        </c:ser>
        <c:ser>
          <c:idx val="3"/>
          <c:order val="3"/>
          <c:tx>
            <c:strRef>
              <c:f>Sheet1!$P$1</c:f>
              <c:strCache>
                <c:ptCount val="1"/>
                <c:pt idx="0">
                  <c:v>2025/26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Planning &amp; Zoning</c:v>
                </c:pt>
                <c:pt idx="1">
                  <c:v>Judicial</c:v>
                </c:pt>
                <c:pt idx="2">
                  <c:v>Other Services</c:v>
                </c:pt>
                <c:pt idx="3">
                  <c:v>Employee Benefits</c:v>
                </c:pt>
                <c:pt idx="4">
                  <c:v>Debt Service</c:v>
                </c:pt>
              </c:strCache>
            </c:strRef>
          </c:cat>
          <c:val>
            <c:numRef>
              <c:f>Sheet1!$P$2:$P$6</c:f>
              <c:numCache>
                <c:formatCode>0.0%</c:formatCode>
                <c:ptCount val="5"/>
                <c:pt idx="0">
                  <c:v>3.8119951949876808E-2</c:v>
                </c:pt>
                <c:pt idx="1">
                  <c:v>5.5007090663672237E-2</c:v>
                </c:pt>
                <c:pt idx="2">
                  <c:v>1.4422048487703391E-2</c:v>
                </c:pt>
                <c:pt idx="3">
                  <c:v>9.8290325936574052E-2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D0-4401-A256-26B19C400100}"/>
            </c:ext>
          </c:extLst>
        </c:ser>
        <c:ser>
          <c:idx val="4"/>
          <c:order val="4"/>
          <c:tx>
            <c:strRef>
              <c:f>Sheet1!$Q$1</c:f>
              <c:strCache>
                <c:ptCount val="1"/>
                <c:pt idx="0">
                  <c:v>2026/27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Planning &amp; Zoning</c:v>
                </c:pt>
                <c:pt idx="1">
                  <c:v>Judicial</c:v>
                </c:pt>
                <c:pt idx="2">
                  <c:v>Other Services</c:v>
                </c:pt>
                <c:pt idx="3">
                  <c:v>Employee Benefits</c:v>
                </c:pt>
                <c:pt idx="4">
                  <c:v>Debt Service</c:v>
                </c:pt>
              </c:strCache>
            </c:strRef>
          </c:cat>
          <c:val>
            <c:numRef>
              <c:f>Sheet1!$Q$2:$Q$6</c:f>
              <c:numCache>
                <c:formatCode>0.0%</c:formatCode>
                <c:ptCount val="5"/>
                <c:pt idx="0">
                  <c:v>4.2491235986814528E-2</c:v>
                </c:pt>
                <c:pt idx="1">
                  <c:v>5.3296150280604505E-2</c:v>
                </c:pt>
                <c:pt idx="2">
                  <c:v>1.3779300812866995E-2</c:v>
                </c:pt>
                <c:pt idx="3">
                  <c:v>9.9393397118210505E-2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8B-4619-8B08-CFDE96E22A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1238104"/>
        <c:axId val="371238496"/>
      </c:barChart>
      <c:catAx>
        <c:axId val="3712381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371238496"/>
        <c:crosses val="autoZero"/>
        <c:auto val="1"/>
        <c:lblAlgn val="ctr"/>
        <c:lblOffset val="100"/>
        <c:noMultiLvlLbl val="0"/>
      </c:catAx>
      <c:valAx>
        <c:axId val="371238496"/>
        <c:scaling>
          <c:orientation val="minMax"/>
          <c:max val="0.6000000000000002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371238104"/>
        <c:crosses val="autoZero"/>
        <c:crossBetween val="between"/>
        <c:majorUnit val="0.1"/>
      </c:valAx>
      <c:spPr>
        <a:noFill/>
      </c:spPr>
    </c:plotArea>
    <c:legend>
      <c:legendPos val="t"/>
      <c:overlay val="0"/>
    </c:legend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Sheet1!$M$1</c:f>
              <c:strCache>
                <c:ptCount val="1"/>
                <c:pt idx="0">
                  <c:v>2022/23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Administration</c:v>
                </c:pt>
                <c:pt idx="1">
                  <c:v>Operations</c:v>
                </c:pt>
                <c:pt idx="2">
                  <c:v>Employee Benefits</c:v>
                </c:pt>
                <c:pt idx="3">
                  <c:v>Contingency</c:v>
                </c:pt>
                <c:pt idx="4">
                  <c:v>Debt Service</c:v>
                </c:pt>
              </c:strCache>
            </c:strRef>
          </c:cat>
          <c:val>
            <c:numRef>
              <c:f>Sheet1!$M$2:$M$6</c:f>
              <c:numCache>
                <c:formatCode>0.0%</c:formatCode>
                <c:ptCount val="5"/>
                <c:pt idx="0">
                  <c:v>6.0999999999999999E-2</c:v>
                </c:pt>
                <c:pt idx="1">
                  <c:v>0.47499999999999998</c:v>
                </c:pt>
                <c:pt idx="2">
                  <c:v>0.122</c:v>
                </c:pt>
                <c:pt idx="3">
                  <c:v>4.5999999999999999E-2</c:v>
                </c:pt>
                <c:pt idx="4">
                  <c:v>0.29599999999999999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8C-42FB-94C3-97ECECD7333B}"/>
            </c:ext>
          </c:extLst>
        </c:ser>
        <c:ser>
          <c:idx val="1"/>
          <c:order val="1"/>
          <c:tx>
            <c:strRef>
              <c:f>Sheet1!$N$1</c:f>
              <c:strCache>
                <c:ptCount val="1"/>
                <c:pt idx="0">
                  <c:v>2023/24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Administration</c:v>
                </c:pt>
                <c:pt idx="1">
                  <c:v>Operations</c:v>
                </c:pt>
                <c:pt idx="2">
                  <c:v>Employee Benefits</c:v>
                </c:pt>
                <c:pt idx="3">
                  <c:v>Contingency</c:v>
                </c:pt>
                <c:pt idx="4">
                  <c:v>Debt Service</c:v>
                </c:pt>
              </c:strCache>
            </c:strRef>
          </c:cat>
          <c:val>
            <c:numRef>
              <c:f>Sheet1!$N$2:$N$6</c:f>
              <c:numCache>
                <c:formatCode>0.0%</c:formatCode>
                <c:ptCount val="5"/>
                <c:pt idx="0">
                  <c:v>5.4145788210128228E-2</c:v>
                </c:pt>
                <c:pt idx="1">
                  <c:v>0.48920538176582234</c:v>
                </c:pt>
                <c:pt idx="2">
                  <c:v>0.12225153625531411</c:v>
                </c:pt>
                <c:pt idx="3">
                  <c:v>4.4900107699643338E-2</c:v>
                </c:pt>
                <c:pt idx="4">
                  <c:v>0.28949718606909208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8C-42FB-94C3-97ECECD7333B}"/>
            </c:ext>
          </c:extLst>
        </c:ser>
        <c:ser>
          <c:idx val="2"/>
          <c:order val="2"/>
          <c:tx>
            <c:strRef>
              <c:f>Sheet1!$O$1</c:f>
              <c:strCache>
                <c:ptCount val="1"/>
                <c:pt idx="0">
                  <c:v>2024/25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Administration</c:v>
                </c:pt>
                <c:pt idx="1">
                  <c:v>Operations</c:v>
                </c:pt>
                <c:pt idx="2">
                  <c:v>Employee Benefits</c:v>
                </c:pt>
                <c:pt idx="3">
                  <c:v>Contingency</c:v>
                </c:pt>
                <c:pt idx="4">
                  <c:v>Debt Service</c:v>
                </c:pt>
              </c:strCache>
            </c:strRef>
          </c:cat>
          <c:val>
            <c:numRef>
              <c:f>Sheet1!$O$2:$O$6</c:f>
              <c:numCache>
                <c:formatCode>0.0%</c:formatCode>
                <c:ptCount val="5"/>
                <c:pt idx="0">
                  <c:v>5.4145788210128228E-2</c:v>
                </c:pt>
                <c:pt idx="1">
                  <c:v>0.49229600584581451</c:v>
                </c:pt>
                <c:pt idx="2">
                  <c:v>0.12225153625531411</c:v>
                </c:pt>
                <c:pt idx="3">
                  <c:v>4.4900107699643338E-2</c:v>
                </c:pt>
                <c:pt idx="4">
                  <c:v>0.28640656198909997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A8C-42FB-94C3-97ECECD7333B}"/>
            </c:ext>
          </c:extLst>
        </c:ser>
        <c:ser>
          <c:idx val="3"/>
          <c:order val="3"/>
          <c:tx>
            <c:strRef>
              <c:f>Sheet1!$P$1</c:f>
              <c:strCache>
                <c:ptCount val="1"/>
                <c:pt idx="0">
                  <c:v>2025/26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Administration</c:v>
                </c:pt>
                <c:pt idx="1">
                  <c:v>Operations</c:v>
                </c:pt>
                <c:pt idx="2">
                  <c:v>Employee Benefits</c:v>
                </c:pt>
                <c:pt idx="3">
                  <c:v>Contingency</c:v>
                </c:pt>
                <c:pt idx="4">
                  <c:v>Debt Service</c:v>
                </c:pt>
              </c:strCache>
            </c:strRef>
          </c:cat>
          <c:val>
            <c:numRef>
              <c:f>Sheet1!$P$2:$P$6</c:f>
              <c:numCache>
                <c:formatCode>0.0%</c:formatCode>
                <c:ptCount val="5"/>
                <c:pt idx="0">
                  <c:v>5.3999999999999999E-2</c:v>
                </c:pt>
                <c:pt idx="1">
                  <c:v>0.49199999999999999</c:v>
                </c:pt>
                <c:pt idx="2">
                  <c:v>0.122</c:v>
                </c:pt>
                <c:pt idx="3">
                  <c:v>4.4999999999999998E-2</c:v>
                </c:pt>
                <c:pt idx="4">
                  <c:v>0.28599999999999998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613-42EA-BE90-06AB6D7FFB23}"/>
            </c:ext>
          </c:extLst>
        </c:ser>
        <c:ser>
          <c:idx val="4"/>
          <c:order val="4"/>
          <c:tx>
            <c:strRef>
              <c:f>Sheet1!$Q$1</c:f>
              <c:strCache>
                <c:ptCount val="1"/>
                <c:pt idx="0">
                  <c:v>2026/27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Administration</c:v>
                </c:pt>
                <c:pt idx="1">
                  <c:v>Operations</c:v>
                </c:pt>
                <c:pt idx="2">
                  <c:v>Employee Benefits</c:v>
                </c:pt>
                <c:pt idx="3">
                  <c:v>Contingency</c:v>
                </c:pt>
                <c:pt idx="4">
                  <c:v>Debt Service</c:v>
                </c:pt>
              </c:strCache>
            </c:strRef>
          </c:cat>
          <c:val>
            <c:numRef>
              <c:f>Sheet1!$Q$2:$Q$6</c:f>
              <c:numCache>
                <c:formatCode>0.0%</c:formatCode>
                <c:ptCount val="5"/>
                <c:pt idx="0">
                  <c:v>7.7931972574752387E-2</c:v>
                </c:pt>
                <c:pt idx="1">
                  <c:v>0.68499284251583514</c:v>
                </c:pt>
                <c:pt idx="2">
                  <c:v>0.18524722708980326</c:v>
                </c:pt>
                <c:pt idx="3">
                  <c:v>5.1827957819609215E-2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60-4236-B512-1E4EC45E99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1238888"/>
        <c:axId val="371239280"/>
      </c:barChart>
      <c:catAx>
        <c:axId val="3712388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371239280"/>
        <c:crosses val="autoZero"/>
        <c:auto val="1"/>
        <c:lblAlgn val="ctr"/>
        <c:lblOffset val="100"/>
        <c:noMultiLvlLbl val="0"/>
      </c:catAx>
      <c:valAx>
        <c:axId val="371239280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371238888"/>
        <c:crosses val="autoZero"/>
        <c:crossBetween val="between"/>
      </c:valAx>
      <c:spPr>
        <a:solidFill>
          <a:schemeClr val="bg1"/>
        </a:solidFill>
        <a:ln>
          <a:noFill/>
        </a:ln>
      </c:spPr>
    </c:plotArea>
    <c:legend>
      <c:legendPos val="t"/>
      <c:overlay val="0"/>
    </c:legend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E39E45-2060-4EFF-8317-EDD968B33425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38AF57-8E59-42AB-A40E-D6372F6755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8718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4D1225-6B1C-441C-99E0-EE661BD5D9E8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A68656-CB1F-4653-9159-22FB23C4A2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882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A68656-CB1F-4653-9159-22FB23C4A29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43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A68656-CB1F-4653-9159-22FB23C4A29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7161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A68656-CB1F-4653-9159-22FB23C4A29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7793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A68656-CB1F-4653-9159-22FB23C4A29A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7412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A68656-CB1F-4653-9159-22FB23C4A29A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390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A68656-CB1F-4653-9159-22FB23C4A29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590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A68656-CB1F-4653-9159-22FB23C4A29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6864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A68656-CB1F-4653-9159-22FB23C4A29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9881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A68656-CB1F-4653-9159-22FB23C4A29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999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A68656-CB1F-4653-9159-22FB23C4A29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3989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A68656-CB1F-4653-9159-22FB23C4A29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9966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A68656-CB1F-4653-9159-22FB23C4A29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0997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A68656-CB1F-4653-9159-22FB23C4A29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6570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A68656-CB1F-4653-9159-22FB23C4A29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318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19ED-B4A5-44EC-B20C-8092C5CA87CB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D035-AF18-4EB5-B9A6-4AA01DA82E1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059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19ED-B4A5-44EC-B20C-8092C5CA87CB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D035-AF18-4EB5-B9A6-4AA01DA82E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591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19ED-B4A5-44EC-B20C-8092C5CA87CB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D035-AF18-4EB5-B9A6-4AA01DA82E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30354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19ED-B4A5-44EC-B20C-8092C5CA87CB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D035-AF18-4EB5-B9A6-4AA01DA82E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308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19ED-B4A5-44EC-B20C-8092C5CA87CB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D035-AF18-4EB5-B9A6-4AA01DA82E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43616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19ED-B4A5-44EC-B20C-8092C5CA87CB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D035-AF18-4EB5-B9A6-4AA01DA82E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7291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19ED-B4A5-44EC-B20C-8092C5CA87CB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D035-AF18-4EB5-B9A6-4AA01DA82E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4630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19ED-B4A5-44EC-B20C-8092C5CA87CB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D035-AF18-4EB5-B9A6-4AA01DA82E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157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19ED-B4A5-44EC-B20C-8092C5CA87CB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-76200" y="6416675"/>
            <a:ext cx="7086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107D035-AF18-4EB5-B9A6-4AA01DA82E18}" type="slidenum">
              <a:rPr lang="en-US" smtClean="0"/>
              <a:pPr/>
              <a:t>‹#›</a:t>
            </a:fld>
            <a:r>
              <a:rPr lang="en-US" dirty="0"/>
              <a:t> 			</a:t>
            </a:r>
            <a:r>
              <a:rPr lang="en-US" dirty="0">
                <a:effectLst/>
              </a:rPr>
              <a:t>Village of Nassau 2026/27 Budget Hearing April 8,</a:t>
            </a:r>
            <a:r>
              <a:rPr lang="en-US" baseline="0" dirty="0">
                <a:effectLst/>
              </a:rPr>
              <a:t> 2026</a:t>
            </a:r>
            <a:endParaRPr lang="en-US" dirty="0">
              <a:effectLst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82194"/>
            <a:ext cx="914400" cy="908406"/>
          </a:xfrm>
          <a:prstGeom prst="rect">
            <a:avLst/>
          </a:prstGeom>
          <a:noFill/>
          <a:ln>
            <a:noFill/>
          </a:ln>
          <a:effectLst>
            <a:outerShdw blurRad="50800" dist="25400" dir="2400000" algn="tl" rotWithShape="0">
              <a:prstClr val="black">
                <a:alpha val="99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9052049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19ED-B4A5-44EC-B20C-8092C5CA87CB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D035-AF18-4EB5-B9A6-4AA01DA82E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492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19ED-B4A5-44EC-B20C-8092C5CA87CB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D035-AF18-4EB5-B9A6-4AA01DA82E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913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19ED-B4A5-44EC-B20C-8092C5CA87CB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D035-AF18-4EB5-B9A6-4AA01DA82E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000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19ED-B4A5-44EC-B20C-8092C5CA87CB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D035-AF18-4EB5-B9A6-4AA01DA82E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561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19ED-B4A5-44EC-B20C-8092C5CA87CB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D035-AF18-4EB5-B9A6-4AA01DA82E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216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19ED-B4A5-44EC-B20C-8092C5CA87CB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D035-AF18-4EB5-B9A6-4AA01DA82E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108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19ED-B4A5-44EC-B20C-8092C5CA87CB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D035-AF18-4EB5-B9A6-4AA01DA82E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192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719ED-B4A5-44EC-B20C-8092C5CA87CB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107D035-AF18-4EB5-B9A6-4AA01DA82E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566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85800"/>
            <a:ext cx="6512519" cy="1646302"/>
          </a:xfrm>
        </p:spPr>
        <p:txBody>
          <a:bodyPr/>
          <a:lstStyle/>
          <a:p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Village of Nassau</a:t>
            </a:r>
            <a:b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2026/27 Budget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332100"/>
            <a:ext cx="5826719" cy="1096899"/>
          </a:xfrm>
        </p:spPr>
        <p:txBody>
          <a:bodyPr/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Village Hall</a:t>
            </a:r>
            <a:b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April 8, 2026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167" b="87250" l="7000" r="925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282" r="4579" b="10299"/>
          <a:stretch/>
        </p:blipFill>
        <p:spPr>
          <a:xfrm>
            <a:off x="914400" y="2667000"/>
            <a:ext cx="3905176" cy="3886200"/>
          </a:xfrm>
          <a:prstGeom prst="rect">
            <a:avLst/>
          </a:prstGeom>
          <a:effectLst>
            <a:outerShdw blurRad="88900" dist="76200" dir="2400000" algn="ctr" rotWithShape="0">
              <a:schemeClr val="tx1"/>
            </a:outerShdw>
          </a:effectLst>
        </p:spPr>
      </p:pic>
    </p:spTree>
    <p:extLst>
      <p:ext uri="{BB962C8B-B14F-4D97-AF65-F5344CB8AC3E}">
        <p14:creationId xmlns:p14="http://schemas.microsoft.com/office/powerpoint/2010/main" val="21149204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553201" cy="1320800"/>
          </a:xfrm>
        </p:spPr>
        <p:txBody>
          <a:bodyPr/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General Fund (A) Expenditures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2437779"/>
              </p:ext>
            </p:extLst>
          </p:nvPr>
        </p:nvGraphicFramePr>
        <p:xfrm>
          <a:off x="685800" y="1600200"/>
          <a:ext cx="76962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46989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477001" cy="1320800"/>
          </a:xfrm>
        </p:spPr>
        <p:txBody>
          <a:bodyPr/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General Fund (A) Expenditures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3176988"/>
              </p:ext>
            </p:extLst>
          </p:nvPr>
        </p:nvGraphicFramePr>
        <p:xfrm>
          <a:off x="685800" y="1600200"/>
          <a:ext cx="76962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9279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Water Fund (F) Revenue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2399507"/>
              </p:ext>
            </p:extLst>
          </p:nvPr>
        </p:nvGraphicFramePr>
        <p:xfrm>
          <a:off x="841248" y="1600200"/>
          <a:ext cx="7619999" cy="129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17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2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88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47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56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3487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2022/23</a:t>
                      </a:r>
                    </a:p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Budget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2023/24</a:t>
                      </a:r>
                    </a:p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Budget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2024/25</a:t>
                      </a:r>
                    </a:p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Budget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2025/26</a:t>
                      </a:r>
                    </a:p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Budget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2026/27 Proposed</a:t>
                      </a:r>
                    </a:p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Budget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52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Revenue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$246,075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$267,260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$267,260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$267,260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$224,182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28716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Water Fund (F) Expenditures</a:t>
            </a:r>
          </a:p>
        </p:txBody>
      </p:sp>
      <p:graphicFrame>
        <p:nvGraphicFramePr>
          <p:cNvPr id="3" name="Content Placeholder 4">
            <a:extLst>
              <a:ext uri="{FF2B5EF4-FFF2-40B4-BE49-F238E27FC236}">
                <a16:creationId xmlns:a16="http://schemas.microsoft.com/office/drawing/2014/main" id="{60245711-0765-9E24-3897-EF12DCB3E70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3197530"/>
              </p:ext>
            </p:extLst>
          </p:nvPr>
        </p:nvGraphicFramePr>
        <p:xfrm>
          <a:off x="838200" y="1599214"/>
          <a:ext cx="7619999" cy="41919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17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2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88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47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56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3487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2022/23</a:t>
                      </a:r>
                    </a:p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Budget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2023/24</a:t>
                      </a:r>
                    </a:p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Budget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2024/25</a:t>
                      </a:r>
                    </a:p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Budget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2025/26</a:t>
                      </a:r>
                    </a:p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Budget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2026/27 Proposed</a:t>
                      </a:r>
                    </a:p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Budget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912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Administration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$16,035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$14,471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$14,471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$14,471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$18,044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Operations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$124,145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$130,745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$131,571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$131,571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$158,600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6060299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Employee Benefits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$31,986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$32,673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$32,673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$32,673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$42,891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8472714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Contingency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$12,000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$12,000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$12,000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$12,000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$12,000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28535870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Debt Service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$77,371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$77,371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$76,545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$76,545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94321903"/>
                  </a:ext>
                </a:extLst>
              </a:tr>
              <a:tr h="53438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$261,537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$267,260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$267,260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$267,260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$231,535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63672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29704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Water Fund (F) Expenditures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7759411"/>
              </p:ext>
            </p:extLst>
          </p:nvPr>
        </p:nvGraphicFramePr>
        <p:xfrm>
          <a:off x="685800" y="1600200"/>
          <a:ext cx="76962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44066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81827"/>
            <a:ext cx="6347714" cy="3880773"/>
          </a:xfrm>
        </p:spPr>
        <p:txBody>
          <a:bodyPr anchor="t" anchorCtr="0">
            <a:normAutofit/>
          </a:bodyPr>
          <a:lstStyle/>
          <a:p>
            <a:r>
              <a:rPr lang="en-US" sz="2400" dirty="0"/>
              <a:t>Budget Features</a:t>
            </a:r>
          </a:p>
          <a:p>
            <a:r>
              <a:rPr lang="en-US" sz="2400" dirty="0"/>
              <a:t>Budget Preparation Timeline</a:t>
            </a:r>
          </a:p>
          <a:p>
            <a:r>
              <a:rPr lang="en-US" sz="2400" dirty="0"/>
              <a:t>Budget Summary</a:t>
            </a:r>
          </a:p>
          <a:p>
            <a:r>
              <a:rPr lang="en-US" sz="2400" dirty="0"/>
              <a:t>General Fund (A) Revenue</a:t>
            </a:r>
          </a:p>
          <a:p>
            <a:r>
              <a:rPr lang="en-US" sz="2400" dirty="0"/>
              <a:t>General Fund (A) Expenditures</a:t>
            </a:r>
          </a:p>
          <a:p>
            <a:r>
              <a:rPr lang="en-US" sz="2400" dirty="0"/>
              <a:t>Water Fund (F) Revenue</a:t>
            </a:r>
          </a:p>
          <a:p>
            <a:r>
              <a:rPr lang="en-US" sz="2400" dirty="0"/>
              <a:t>Water Fund (F) Expenditures</a:t>
            </a:r>
          </a:p>
        </p:txBody>
      </p:sp>
    </p:spTree>
    <p:extLst>
      <p:ext uri="{BB962C8B-B14F-4D97-AF65-F5344CB8AC3E}">
        <p14:creationId xmlns:p14="http://schemas.microsoft.com/office/powerpoint/2010/main" val="538992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57200"/>
            <a:ext cx="7125113" cy="924475"/>
          </a:xfrm>
        </p:spPr>
        <p:txBody>
          <a:bodyPr/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Budget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10600" cy="4419600"/>
          </a:xfrm>
        </p:spPr>
        <p:txBody>
          <a:bodyPr anchor="t" anchorCtr="0">
            <a:noAutofit/>
          </a:bodyPr>
          <a:lstStyle/>
          <a:p>
            <a:r>
              <a:rPr lang="en-US" sz="2200" dirty="0"/>
              <a:t>Continue investment in Village employees</a:t>
            </a:r>
          </a:p>
          <a:p>
            <a:pPr lvl="1"/>
            <a:r>
              <a:rPr lang="en-US" sz="1900" dirty="0"/>
              <a:t>Minor retention increases for some Village employees</a:t>
            </a:r>
          </a:p>
          <a:p>
            <a:r>
              <a:rPr lang="en-US" sz="2200" dirty="0"/>
              <a:t>Continue to implement recommendations from the NYS Comptroller’s audit of Village finances in 2018</a:t>
            </a:r>
          </a:p>
          <a:p>
            <a:pPr lvl="1"/>
            <a:r>
              <a:rPr lang="en-US" sz="1900" dirty="0"/>
              <a:t>Appropriate funds in unrestricted fund balance</a:t>
            </a:r>
          </a:p>
          <a:p>
            <a:pPr lvl="1"/>
            <a:r>
              <a:rPr lang="en-US" sz="1900" dirty="0"/>
              <a:t>Realistic budgeting</a:t>
            </a:r>
          </a:p>
          <a:p>
            <a:r>
              <a:rPr lang="en-US" sz="2200" dirty="0"/>
              <a:t>Practice fiscal stewardship</a:t>
            </a:r>
          </a:p>
          <a:p>
            <a:pPr lvl="1"/>
            <a:r>
              <a:rPr lang="en-US" sz="1900" dirty="0"/>
              <a:t>Keep tax levy within state-mandated tax cap</a:t>
            </a: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12124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Budget Preparation Timeline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1"/>
            <a:ext cx="8839200" cy="3505200"/>
          </a:xfrm>
        </p:spPr>
        <p:txBody>
          <a:bodyPr anchor="t">
            <a:noAutofit/>
          </a:bodyPr>
          <a:lstStyle/>
          <a:p>
            <a:r>
              <a:rPr lang="en-US" sz="2300" dirty="0"/>
              <a:t>March 7, 2026: Preliminary Budget Circulated to Village Board</a:t>
            </a:r>
          </a:p>
          <a:p>
            <a:r>
              <a:rPr lang="en-US" sz="2300" dirty="0"/>
              <a:t>March 11, 2026: Preliminary Budget Discussed at Monthly Board Meeting</a:t>
            </a:r>
          </a:p>
          <a:p>
            <a:r>
              <a:rPr lang="en-US" sz="2300" dirty="0"/>
              <a:t>April 1, 2026: Budget Workshop</a:t>
            </a:r>
          </a:p>
          <a:p>
            <a:r>
              <a:rPr lang="en-US" sz="2300" dirty="0"/>
              <a:t>April 1, 2026: Proposed Budget Finalized</a:t>
            </a:r>
          </a:p>
          <a:p>
            <a:r>
              <a:rPr lang="en-US" sz="2300" dirty="0"/>
              <a:t>April 8, 2026: Budget Hearing</a:t>
            </a:r>
          </a:p>
          <a:p>
            <a:r>
              <a:rPr lang="en-US" sz="2300" dirty="0"/>
              <a:t>April 8, 2026: Vote on Budget</a:t>
            </a:r>
          </a:p>
        </p:txBody>
      </p:sp>
    </p:spTree>
    <p:extLst>
      <p:ext uri="{BB962C8B-B14F-4D97-AF65-F5344CB8AC3E}">
        <p14:creationId xmlns:p14="http://schemas.microsoft.com/office/powerpoint/2010/main" val="360857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294725"/>
            <a:ext cx="7125113" cy="92447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Budget Summary</a:t>
            </a:r>
            <a:r>
              <a:rPr lang="en-US" sz="13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Year Ending May 31, 2027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A12F11-6B9F-1A57-CFAD-5A34ED56F3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867" y="1704975"/>
            <a:ext cx="8277225" cy="286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61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294725"/>
            <a:ext cx="7125113" cy="92447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Budget Summary</a:t>
            </a:r>
            <a:r>
              <a:rPr lang="en-US" sz="13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Year Ending May 31, 2027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2E2AF8B-CA32-AB18-9BF5-CE7CE60DFC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047" y="1371600"/>
            <a:ext cx="8339328" cy="4234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814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General Fund (A) Revenue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8298163"/>
              </p:ext>
            </p:extLst>
          </p:nvPr>
        </p:nvGraphicFramePr>
        <p:xfrm>
          <a:off x="381000" y="1524000"/>
          <a:ext cx="8153400" cy="41370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3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6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3487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2022/23</a:t>
                      </a:r>
                    </a:p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Budget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2023/24</a:t>
                      </a:r>
                    </a:p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Budget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2024/25</a:t>
                      </a:r>
                    </a:p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Budget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2025/26</a:t>
                      </a:r>
                    </a:p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Budget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2026/27 Proposed</a:t>
                      </a:r>
                    </a:p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Budget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692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Real Property Taxes and Tax Items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$365,374 </a:t>
                      </a:r>
                    </a:p>
                  </a:txBody>
                  <a:tcPr marL="3810" marR="3810" marT="381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$373,388 </a:t>
                      </a:r>
                    </a:p>
                  </a:txBody>
                  <a:tcPr marL="3810" marR="3810" marT="381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$383,509 </a:t>
                      </a:r>
                    </a:p>
                  </a:txBody>
                  <a:tcPr marL="3810" marR="3810" marT="381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$390,526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$399,526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692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Non-Property Taxes and Fees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$88,396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$100,000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$112,000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$122,000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$132,000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692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Departmental Revenue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$119,690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$119,690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$119,850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$113,850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$125,850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State Funding and Aid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$55,823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$55,823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$55,823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$55,823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$55,823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369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Miscellaneous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369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$629,383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$649,001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$671,682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$682,699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$713,699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863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General Fund (A) Revenue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3208068"/>
              </p:ext>
            </p:extLst>
          </p:nvPr>
        </p:nvGraphicFramePr>
        <p:xfrm>
          <a:off x="685800" y="1447800"/>
          <a:ext cx="76962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541068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553201" cy="1320800"/>
          </a:xfrm>
        </p:spPr>
        <p:txBody>
          <a:bodyPr/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General Fund (A) Expenditures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9783616"/>
              </p:ext>
            </p:extLst>
          </p:nvPr>
        </p:nvGraphicFramePr>
        <p:xfrm>
          <a:off x="381000" y="1447800"/>
          <a:ext cx="8382000" cy="50292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9559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2022/23</a:t>
                      </a:r>
                    </a:p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Budget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2023/24</a:t>
                      </a:r>
                    </a:p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Budget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2024/25</a:t>
                      </a:r>
                    </a:p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Budget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2025/26 Budget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2026/27 Proposed</a:t>
                      </a:r>
                    </a:p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Budget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Legislative and Executive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$45,000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$43,000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$43,000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$43,000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$48,500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Administration and Finance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$55,836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$54,942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$60,820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$61,568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$68,454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Central and Shared Services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$70,500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$75,500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$75,500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$81,000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$90,500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Public Works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$265,635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$270,000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$287,000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$284,000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$285,000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6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Public Safety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$145,043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$145,714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$147,755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$155,428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$159,125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6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Planning and Zoning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$32,650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$33,150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$33,900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$30,000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$35,000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6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Judicial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$41,306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$42,400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$43,144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$43,290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$43,900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6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Other Services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$9,350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$11,150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$13,350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$11,350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$11,350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6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Employee Benefits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$64,747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$71,804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$67,213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$77,353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$81,870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6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Debt Service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$0 </a:t>
                      </a:r>
                    </a:p>
                  </a:txBody>
                  <a:tcPr marL="3810" marR="3810" marT="381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$0 </a:t>
                      </a:r>
                    </a:p>
                  </a:txBody>
                  <a:tcPr marL="3810" marR="3810" marT="381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$0 </a:t>
                      </a:r>
                    </a:p>
                  </a:txBody>
                  <a:tcPr marL="3810" marR="3810" marT="381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$0 </a:t>
                      </a:r>
                    </a:p>
                  </a:txBody>
                  <a:tcPr marL="3810" marR="3810" marT="381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$0 </a:t>
                      </a:r>
                    </a:p>
                  </a:txBody>
                  <a:tcPr marL="3810" marR="3810" marT="381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669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$730,067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$747,660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$771,682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$786,989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$823,699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823125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18280</TotalTime>
  <Words>566</Words>
  <Application>Microsoft Office PowerPoint</Application>
  <PresentationFormat>On-screen Show (4:3)</PresentationFormat>
  <Paragraphs>236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Trebuchet MS</vt:lpstr>
      <vt:lpstr>Wingdings 3</vt:lpstr>
      <vt:lpstr>Facet</vt:lpstr>
      <vt:lpstr>Village of Nassau 2026/27 Budget Presentation</vt:lpstr>
      <vt:lpstr>Overview</vt:lpstr>
      <vt:lpstr>Budget Features</vt:lpstr>
      <vt:lpstr>Budget Preparation Timeline</vt:lpstr>
      <vt:lpstr>Budget Summary Year Ending May 31, 2027</vt:lpstr>
      <vt:lpstr>Budget Summary Year Ending May 31, 2027</vt:lpstr>
      <vt:lpstr>General Fund (A) Revenue</vt:lpstr>
      <vt:lpstr>General Fund (A) Revenue</vt:lpstr>
      <vt:lpstr>General Fund (A) Expenditures</vt:lpstr>
      <vt:lpstr>General Fund (A) Expenditures</vt:lpstr>
      <vt:lpstr>General Fund (A) Expenditures</vt:lpstr>
      <vt:lpstr>Water Fund (F) Revenue</vt:lpstr>
      <vt:lpstr>Water Fund (F) Expenditures</vt:lpstr>
      <vt:lpstr>Water Fund (F) Expenditures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Gaetano Forte</dc:creator>
  <cp:lastModifiedBy>Nassau Clerk</cp:lastModifiedBy>
  <cp:revision>175</cp:revision>
  <dcterms:created xsi:type="dcterms:W3CDTF">2013-04-12T18:00:43Z</dcterms:created>
  <dcterms:modified xsi:type="dcterms:W3CDTF">2026-04-07T13:55:07Z</dcterms:modified>
</cp:coreProperties>
</file>